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80FBD-B7E9-4742-8E5A-2E90B174D58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4ECFB-57C1-40C6-8530-7F2A9BDE3F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4ECFB-57C1-40C6-8530-7F2A9BDE3F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0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4ECFB-57C1-40C6-8530-7F2A9BDE3F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1B447-3A8A-4F77-B219-659BFA14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D870F2-8162-4F0C-96CC-E5D390398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79CC2-215C-4FCC-BF07-E30FEF28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98FC5-B1C7-48C7-A4EA-D92650B0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9DFAC-B215-4B73-BC10-29AFB27A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13D2B-A59F-4C2D-B03D-1AF41F4A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0FDAE9-F65A-4E99-A8F4-911F73FDA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A6595-8FF1-44A3-B774-CA3F6553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91739-F5E2-46C5-802A-F453A694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A3A5C6-5EBB-4CAF-AC78-CC47D848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8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480FA7-2F5B-4B7A-94B7-BDE8980E5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1FEB36-677B-48C0-A815-2143250BB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52DD5-F7A7-4649-B91F-190B6921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F9FCC-69DD-4AD0-BB3C-9AF1E837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7E8B-1C9E-4847-8136-9F16846B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69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1D692-DEEB-4609-A982-815CEFC2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866C5-7E22-43BA-A598-23BE89011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7A191-D477-43FD-B2A0-FA9A2053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B4FF9-FD45-43BD-9B8A-B7082E93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10FBF-39DA-4B5E-9AA0-94103A2B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1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B711D-D2E4-4991-B8AC-6B3F4C04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45712-A822-48B7-805E-AD460D25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8A502-3467-4F05-B6F0-2B9BFFC8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E747-85FC-4282-A9EB-6684561D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B61CC-7340-458A-B7E4-A438D52F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16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611B2-0C11-40B3-9C30-8CB1272C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4AE37-03D7-4FDB-B2B9-14DAF0A49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2D655-37AD-4708-B56B-E1D5C411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F921C-ED67-45AF-A548-C73C149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3D72AD-F102-406F-941B-95CB5D1C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9377A3-D57D-4AE6-818F-96DDF5B4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1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9F773-B325-4C84-860E-604828EC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D01EA-BDDA-4DBE-B344-7A61C83A3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3D84C4-9A88-443E-B114-84BDA460B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CACC51-C010-4BCB-BB99-1BCD7CE2E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53A762-6496-43C2-B8F7-5C9FA709E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98C861-619E-49CC-8EF5-D1581D19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308E73-713C-4C38-84F7-1430993B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3BFCD-76DD-495C-BE12-011D8DF5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4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855A-93E0-4A8F-8C45-516B2DD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C4CF7A-D93D-41BA-8AFB-0ABE7A6E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F29567-C41E-4ACC-87B3-CA6ACCCD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D1B34D-6DE5-4100-8C6B-F0EF3252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00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110A22-64F2-4C34-811B-2313C3CD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4AA552-4128-49B8-8E7A-2B900CDA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68E3C-13A5-4007-8A50-39AF24D9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15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3764-71E5-4641-9EF2-9473F843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439F3-2C55-4CC8-A5DA-48AB481D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5AA92-BDD5-4F5F-9FF2-879F265D8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83EF6-D5B4-4B58-93A5-9C5C654C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6B06FC-52A4-4BFF-9CCD-2C53D69A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25F74-4DA8-41AE-AA42-AC4747A5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2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C7AEB-D963-47C3-B302-C26E49F2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0F13A8-8FEE-4001-A303-FDC4F554F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F2E08B-3703-46FD-88B3-E8314412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17C5A8-6228-4BA9-A41C-F41C2FD3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221D44-5CF5-425B-8AE3-AE7082F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991F1-1E35-45D6-986E-7C15B782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9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32F89-6BA1-47D0-9B60-89ECAE88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AEE4A-ABA3-4D80-A5EE-B83749F2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E85B1-6D4A-49FB-9B78-3CAD4E463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9F75-46D3-4F9F-9B3E-66F55BF9822A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BF568-5C77-4FCC-8E70-88BF91D0C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811E0-6BF3-4295-904E-21DCEEB8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5540-C2B5-4765-AE9C-E57CBDE50A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4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1.png"/><Relationship Id="rId5" Type="http://schemas.openxmlformats.org/officeDocument/2006/relationships/image" Target="../media/image29.jpeg"/><Relationship Id="rId10" Type="http://schemas.microsoft.com/office/2007/relationships/hdphoto" Target="../media/hdphoto5.wdp"/><Relationship Id="rId4" Type="http://schemas.openxmlformats.org/officeDocument/2006/relationships/image" Target="../media/image28.jpeg"/><Relationship Id="rId9" Type="http://schemas.openxmlformats.org/officeDocument/2006/relationships/image" Target="../media/image9.png"/><Relationship Id="rId1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1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jpeg"/><Relationship Id="rId10" Type="http://schemas.microsoft.com/office/2007/relationships/hdphoto" Target="../media/hdphoto5.wdp"/><Relationship Id="rId4" Type="http://schemas.openxmlformats.org/officeDocument/2006/relationships/image" Target="../media/image3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1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0.png"/><Relationship Id="rId5" Type="http://schemas.openxmlformats.org/officeDocument/2006/relationships/image" Target="../media/image38.jpeg"/><Relationship Id="rId10" Type="http://schemas.microsoft.com/office/2007/relationships/hdphoto" Target="../media/hdphoto5.wdp"/><Relationship Id="rId4" Type="http://schemas.openxmlformats.org/officeDocument/2006/relationships/image" Target="../media/image37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.png"/><Relationship Id="rId5" Type="http://schemas.openxmlformats.org/officeDocument/2006/relationships/image" Target="../media/image12.jpe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notesSlide" Target="../notesSlides/notesSlide2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19.png"/><Relationship Id="rId5" Type="http://schemas.openxmlformats.org/officeDocument/2006/relationships/image" Target="../media/image17.jpe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microsoft.com/office/2007/relationships/hdphoto" Target="../media/hdphoto12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14.wdp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92D114-F8FD-4353-BDE1-DBF0770C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31" l="1277" r="100000">
                        <a14:foregroundMark x1="64043" y1="54146" x2="64894" y2="48393"/>
                        <a14:foregroundMark x1="77447" y1="49577" x2="77234" y2="43655"/>
                        <a14:foregroundMark x1="54043" y1="29949" x2="52979" y2="27073"/>
                        <a14:foregroundMark x1="57021" y1="23689" x2="58298" y2="20135"/>
                        <a14:foregroundMark x1="71489" y1="36210" x2="69149" y2="33164"/>
                        <a14:foregroundMark x1="82553" y1="68866" x2="81915" y2="63452"/>
                        <a14:foregroundMark x1="66809" y1="64636" x2="67447" y2="59052"/>
                        <a14:foregroundMark x1="82340" y1="83926" x2="82766" y2="77496"/>
                        <a14:foregroundMark x1="63617" y1="96616" x2="65745" y2="91201"/>
                        <a14:foregroundMark x1="43404" y1="19628" x2="39574" y2="16413"/>
                        <a14:foregroundMark x1="52128" y1="17259" x2="48723" y2="15059"/>
                        <a14:foregroundMark x1="36170" y1="14044" x2="33830" y2="11675"/>
                        <a14:foregroundMark x1="39149" y1="10321" x2="38511" y2="8122"/>
                        <a14:foregroundMark x1="25957" y1="8291" x2="24894" y2="7445"/>
                        <a14:foregroundMark x1="33404" y1="7614" x2="32128" y2="6261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67496">
            <a:off x="9255576" y="-281627"/>
            <a:ext cx="2677365" cy="336664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FF0000">
                <a:alpha val="81000"/>
              </a:srgbClr>
            </a:outerShdw>
          </a:effectLst>
        </p:spPr>
      </p:pic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62E1BA-F82A-4059-96AE-1D942B22EBB7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8" descr="Лисичка рисунок (28 фото) » Рисунки для срисовки и не только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3551F-C886-4633-8E54-CBB2D6A2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33" y1="39644" x2="26533" y2="31733"/>
                        <a14:foregroundMark x1="49333" y1="45333" x2="55867" y2="36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7" y="995799"/>
            <a:ext cx="3568935" cy="53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0" y="1815536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Игра «Безопасные приключения лисички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Леси»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50258" y="707922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«Детский сад №118» </a:t>
            </a:r>
            <a:endParaRPr lang="ru-RU" dirty="0">
              <a:latin typeface="Times New Roman" pitchFamily="18" charset="0"/>
              <a:cs typeface="Times New Roman" pitchFamily="18" charset="0"/>
              <a:hlinkClick r:id="" action="ppaction://hlinkshowjump?jump=nextslide"/>
            </a:endParaRPr>
          </a:p>
        </p:txBody>
      </p:sp>
      <p:sp>
        <p:nvSpPr>
          <p:cNvPr id="7" name="TextBox 6">
            <a:hlinkClick r:id="" action="ppaction://hlinkshowjump?jump=nextslide"/>
          </p:cNvPr>
          <p:cNvSpPr txBox="1"/>
          <p:nvPr/>
        </p:nvSpPr>
        <p:spPr>
          <a:xfrm>
            <a:off x="6607278" y="4660491"/>
            <a:ext cx="497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Рябухина Кристина Григорьевна,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21491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лисичке, если она осталась одна дома?</a:t>
            </a:r>
          </a:p>
        </p:txBody>
      </p:sp>
      <p:sp>
        <p:nvSpPr>
          <p:cNvPr id="5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744810" y="1990246"/>
            <a:ext cx="3605963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4510565" y="2054156"/>
            <a:ext cx="3605963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ммм" descr="Газовая плита BOSCH HGG245255R, газовая духовка, серебристый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741" y="2315494"/>
            <a:ext cx="3382300" cy="190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4" descr="Конструктор строительный &quot;Дом&quot;, 134 эл. Полесье - купить в магазине  развивающих игрушек Детский сад detsad-shop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767" y="2197509"/>
            <a:ext cx="3082413" cy="2079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81223" y="4871509"/>
            <a:ext cx="333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в конструктор </a:t>
            </a:r>
          </a:p>
        </p:txBody>
      </p:sp>
      <p:sp>
        <p:nvSpPr>
          <p:cNvPr id="11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8261573" y="2014827"/>
            <a:ext cx="3605963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32" name="Picture 8" descr="Лучшая бумага для рисования карандашами и угле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6667" y="2271253"/>
            <a:ext cx="3143917" cy="2094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250418" y="4871510"/>
            <a:ext cx="219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газ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415" y="4871510"/>
            <a:ext cx="251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Порисовать</a:t>
            </a:r>
            <a:r>
              <a:rPr lang="ru-RU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74" y="3459290"/>
            <a:ext cx="920310" cy="9203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88" y="3459290"/>
            <a:ext cx="920310" cy="920310"/>
          </a:xfrm>
          <a:prstGeom prst="rect">
            <a:avLst/>
          </a:prstGeom>
        </p:spPr>
      </p:pic>
      <p:pic>
        <p:nvPicPr>
          <p:cNvPr id="16" name="Picture 2мм" descr="галочка png | PNGWing">
            <a:extLst>
              <a:ext uri="{FF2B5EF4-FFF2-40B4-BE49-F238E27FC236}">
                <a16:creationId xmlns:a16="http://schemas.microsoft.com/office/drawing/2014/main" id="{C52F9A48-D384-480D-8158-41EAEE5B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74" y="3456160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&quot;Вперед&quot; или &quot;Следующий&quot;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25C733-DA86-4454-8E99-17316A050E7A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пе" descr="BAMF - Bundesamt für Migration und Flüchtlinge - Informationen für  Geflüchtete aus der Ukraine - Вопросы и ответы о въезде из Украины и  пребывании в Германии">
            <a:extLst>
              <a:ext uri="{FF2B5EF4-FFF2-40B4-BE49-F238E27FC236}">
                <a16:creationId xmlns:a16="http://schemas.microsoft.com/office/drawing/2014/main" id="{B936D384-7850-4AF6-8A1E-89F7BDB8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148" l="0" r="99688">
                        <a14:foregroundMark x1="18125" y1="53889" x2="84375" y2="52407"/>
                        <a14:foregroundMark x1="73229" y1="62593" x2="47917" y2="27222"/>
                        <a14:foregroundMark x1="24167" y1="49074" x2="28750" y2="39259"/>
                        <a14:foregroundMark x1="29479" y1="39630" x2="23438" y2="31852"/>
                        <a14:foregroundMark x1="20938" y1="39259" x2="49792" y2="27037"/>
                        <a14:foregroundMark x1="45521" y1="39815" x2="76458" y2="45000"/>
                        <a14:foregroundMark x1="70729" y1="67778" x2="38021" y2="33333"/>
                        <a14:foregroundMark x1="68125" y1="73148" x2="73021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78" y="-47449"/>
            <a:ext cx="1895437" cy="10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ленькая лиса PNG , Клип арт, Лиса картинки, Рыжая лиса PNG картинки и пнг  PSD рисунок для бесплатной загрузки">
            <a:extLst>
              <a:ext uri="{FF2B5EF4-FFF2-40B4-BE49-F238E27FC236}">
                <a16:creationId xmlns:a16="http://schemas.microsoft.com/office/drawing/2014/main" id="{89A0FB0B-1D28-4152-B122-28DA17C4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3594" y1="65156" x2="80781" y2="5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435" y="249990"/>
            <a:ext cx="2095596" cy="20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 можно подходить к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электрообъектам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улице (например к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элетроподстанции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25602" name="AutoShape 2" descr="⬇ Скачать картинки Визитка для электрика, стоковые фото Визитка для  электрика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1108603" y="1926336"/>
            <a:ext cx="3109436" cy="289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022" y="2045109"/>
            <a:ext cx="2508300" cy="2675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4830112" y="1960749"/>
            <a:ext cx="3109436" cy="289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8576204" y="1946001"/>
            <a:ext cx="3109436" cy="289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7" name="Picture 7" descr="Милый улыбающийся ребенок, изолированный на белом фоне Иллюстрация вектора  - иллюстрации насчитывающей детство, радостно: 162908323"/>
          <p:cNvPicPr>
            <a:picLocks noChangeAspect="1" noChangeArrowheads="1"/>
          </p:cNvPicPr>
          <p:nvPr/>
        </p:nvPicPr>
        <p:blipFill>
          <a:blip r:embed="rId5" cstate="print"/>
          <a:srcRect r="6423" b="51676"/>
          <a:stretch>
            <a:fillRect/>
          </a:stretch>
        </p:blipFill>
        <p:spPr bwMode="auto">
          <a:xfrm>
            <a:off x="5081535" y="2109018"/>
            <a:ext cx="2573036" cy="2566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9" name="AutoShape 9" descr="Dos personas caminando | Vector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Dos personas caminando | Vector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0068" y="2107329"/>
            <a:ext cx="2763172" cy="252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9508285" y="5014450"/>
            <a:ext cx="172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</a:t>
            </a:r>
            <a:r>
              <a:rPr lang="ru-RU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0657" y="5017988"/>
            <a:ext cx="157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6428" y="5014450"/>
            <a:ext cx="165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Электрику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10" y="3886995"/>
            <a:ext cx="920310" cy="9203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51" y="3916491"/>
            <a:ext cx="920310" cy="920310"/>
          </a:xfrm>
          <a:prstGeom prst="rect">
            <a:avLst/>
          </a:prstGeom>
        </p:spPr>
      </p:pic>
      <p:pic>
        <p:nvPicPr>
          <p:cNvPr id="19" name="Picture 2" descr="галочка png | PNGWing">
            <a:extLst>
              <a:ext uri="{FF2B5EF4-FFF2-40B4-BE49-F238E27FC236}">
                <a16:creationId xmlns:a16="http://schemas.microsoft.com/office/drawing/2014/main" id="{C52F9A48-D384-480D-8158-41EAEE5B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52" y="3938066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&quot;Вперед&quot; или &quot;Следующий&quot;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6DE994-F3F9-4199-85ED-4F6E506502B3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Красивые мультяшные картинки, рисунки для срисовки - подборка | Animal  drawings, Animal art, Anime animals">
            <a:extLst>
              <a:ext uri="{FF2B5EF4-FFF2-40B4-BE49-F238E27FC236}">
                <a16:creationId xmlns:a16="http://schemas.microsoft.com/office/drawing/2014/main" id="{BA50EB4C-8291-4C78-AE1D-FDFEF1F9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9716" y1="57447" x2="56560" y2="36525"/>
                        <a14:foregroundMark x1="51950" y1="55142" x2="36879" y2="48582"/>
                        <a14:foregroundMark x1="63830" y1="28191" x2="68972" y2="10106"/>
                        <a14:foregroundMark x1="52660" y1="22695" x2="46986" y2="13475"/>
                        <a14:foregroundMark x1="61525" y1="61170" x2="64716" y2="23582"/>
                        <a14:foregroundMark x1="42376" y1="71631" x2="42730" y2="75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8" y="4720628"/>
            <a:ext cx="2070855" cy="20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2" y="365125"/>
            <a:ext cx="11140794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Леся гуляла на детской площадке, началась гроза и друзья предлагают ей спрятаться под деревом или железной горкой. Где укрыться от грозы Лесе и её друзьям?</a:t>
            </a:r>
          </a:p>
        </p:txBody>
      </p:sp>
      <p:sp>
        <p:nvSpPr>
          <p:cNvPr id="28674" name="AutoShape 2" descr="Детская металлическая горка своими руками – как сделать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715312" y="1894383"/>
            <a:ext cx="3340494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4525312" y="1973041"/>
            <a:ext cx="3340494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8320563" y="1963208"/>
            <a:ext cx="3340494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7134" y="5133868"/>
            <a:ext cx="300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горкой отличное место!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6804" y="5078429"/>
            <a:ext cx="300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очень высокое под ним гроза не страшна!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9866" y="5110520"/>
            <a:ext cx="300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пойду домой или  забегу в подъезд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156" y="2295941"/>
            <a:ext cx="3044374" cy="223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7" name="Picture 5" descr="Среди памятников природы – гатчинские деревья-старожилы - Гатчинская прав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3437" y="2234380"/>
            <a:ext cx="2712989" cy="2389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9" name="Picture 7" descr="Жилой многоквартирный д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5670" y="2352367"/>
            <a:ext cx="301706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32" y="3938612"/>
            <a:ext cx="920310" cy="9203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22" y="4012355"/>
            <a:ext cx="920310" cy="920310"/>
          </a:xfrm>
          <a:prstGeom prst="rect">
            <a:avLst/>
          </a:prstGeom>
        </p:spPr>
      </p:pic>
      <p:pic>
        <p:nvPicPr>
          <p:cNvPr id="17" name="Picture 2" descr="галочка png | PNGWing">
            <a:extLst>
              <a:ext uri="{FF2B5EF4-FFF2-40B4-BE49-F238E27FC236}">
                <a16:creationId xmlns:a16="http://schemas.microsoft.com/office/drawing/2014/main" id="{C52F9A48-D384-480D-8158-41EAEE5B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722" y="3974936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правляющая кнопка: &quot;Вперед&quot; или &quot;Следующий&quot;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B25A03-AF31-48E7-8A46-DB9DEE144004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Мультфильм лиса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93260C75-11BA-415F-9CFD-FA4ADF94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050" y1="90221" x2="95600" y2="82059"/>
                        <a14:foregroundMark x1="88100" y1="91765" x2="87700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73" y="5409445"/>
            <a:ext cx="1936639" cy="131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5367-92E5-4C09-A161-F75588BD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Молодец!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B1282E-0769-49C1-8B2A-E50E49FC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02" y="1401788"/>
            <a:ext cx="3685839" cy="4054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A71A76-7CE9-451F-B661-02C66A727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259" y="1401788"/>
            <a:ext cx="4215878" cy="4054423"/>
          </a:xfrm>
          <a:prstGeom prst="rect">
            <a:avLst/>
          </a:prstGeom>
        </p:spPr>
      </p:pic>
      <p:pic>
        <p:nvPicPr>
          <p:cNvPr id="4" name="Picture 8" descr="Лисичка рисунок (28 фото) » Рисунки для срисовки и не только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2CCF09-0A76-40AF-91D2-88D8B6131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133" y1="39644" x2="26533" y2="31733"/>
                        <a14:foregroundMark x1="49333" y1="45333" x2="55867" y2="36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32" y="1027906"/>
            <a:ext cx="3821249" cy="57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9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394C8F9-1689-4995-8FCE-76472C5F10AF}"/>
              </a:ext>
            </a:extLst>
          </p:cNvPr>
          <p:cNvGrpSpPr/>
          <p:nvPr/>
        </p:nvGrpSpPr>
        <p:grpSpPr>
          <a:xfrm>
            <a:off x="733367" y="-144361"/>
            <a:ext cx="10905744" cy="6802141"/>
            <a:chOff x="733367" y="-144361"/>
            <a:chExt cx="10905744" cy="680214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D5B71F3-9856-4FBB-94FA-140D5231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67" y="-144361"/>
              <a:ext cx="5178105" cy="4075367"/>
            </a:xfrm>
            <a:prstGeom prst="rect">
              <a:avLst/>
            </a:prstGeom>
          </p:spPr>
        </p:pic>
        <p:sp>
          <p:nvSpPr>
            <p:cNvPr id="9" name="TextBox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E98E31F-2AEC-4499-8FFC-F8531ACF4EDE}"/>
                </a:ext>
              </a:extLst>
            </p:cNvPr>
            <p:cNvSpPr txBox="1"/>
            <p:nvPr/>
          </p:nvSpPr>
          <p:spPr>
            <a:xfrm>
              <a:off x="1518986" y="742871"/>
              <a:ext cx="38221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Привет! Я лисичка Леся, я очень люблю приключения. Я буду очень благодарна тебе, если ты поможешь мне разобраться в ситуациях и научишь безопасному поведению!</a:t>
              </a:r>
            </a:p>
          </p:txBody>
        </p:sp>
        <p:pic>
          <p:nvPicPr>
            <p:cNvPr id="10" name="Picture 8" descr="Лисичка рисунок (28 фото) » Рисунки для срисовки и не только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7841DCC-0B1B-49DD-8AD6-76C880812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4133" y1="39644" x2="26533" y2="31733"/>
                          <a14:foregroundMark x1="49333" y1="45333" x2="55867" y2="36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09" y="2063827"/>
              <a:ext cx="3062635" cy="459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A5F63C-BEE8-422B-90BF-72048B122D2A}"/>
                </a:ext>
              </a:extLst>
            </p:cNvPr>
            <p:cNvSpPr txBox="1"/>
            <p:nvPr/>
          </p:nvSpPr>
          <p:spPr>
            <a:xfrm>
              <a:off x="6280530" y="742871"/>
              <a:ext cx="5358581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Лисичка просит тебя помочь ей разобраться в различных ситуациях, которые помогут избежать неприятностей. </a:t>
              </a:r>
            </a:p>
            <a:p>
              <a:endPara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ты умеешь читать сам, то ты самостоятельно справишься с выполнением задания, если же нет, то взрослый рядом поможет тебе прочитать вопрос и варианты ответов.</a:t>
              </a:r>
            </a:p>
            <a:p>
              <a:endPara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Будь внимательным!</a:t>
              </a:r>
            </a:p>
          </p:txBody>
        </p:sp>
      </p:grpSp>
      <p:sp>
        <p:nvSpPr>
          <p:cNvPr id="3" name="Прямоугольник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D80D1B-2EE7-4114-8E7E-647EF9BE50E8}"/>
              </a:ext>
            </a:extLst>
          </p:cNvPr>
          <p:cNvSpPr/>
          <p:nvPr/>
        </p:nvSpPr>
        <p:spPr>
          <a:xfrm>
            <a:off x="235974" y="5191432"/>
            <a:ext cx="2320413" cy="1120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50800" dir="5400000" sx="48000" sy="48000" algn="ctr" rotWithShape="0">
              <a:schemeClr val="tx1">
                <a:lumMod val="50000"/>
                <a:lumOff val="50000"/>
                <a:alpha val="43000"/>
              </a:schemeClr>
            </a:outerShdw>
            <a:reflection blurRad="6350" stA="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136265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3A5F2-7F26-4D88-A123-3307BE60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Леся пришла погулять к реке и ей очень захотелось отправится на другой берег реки к своему другу Еноту Тишке. Какой вариант переправы ей выбрать?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0CE22E1-1882-4CB7-AF55-D9583CDD61C4}"/>
              </a:ext>
            </a:extLst>
          </p:cNvPr>
          <p:cNvSpPr/>
          <p:nvPr/>
        </p:nvSpPr>
        <p:spPr>
          <a:xfrm>
            <a:off x="1098772" y="1975499"/>
            <a:ext cx="423218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Жители Марий Эл о переправе через Волгу: «Кругом промоины, лед трещит»">
            <a:extLst>
              <a:ext uri="{FF2B5EF4-FFF2-40B4-BE49-F238E27FC236}">
                <a16:creationId xmlns:a16="http://schemas.microsoft.com/office/drawing/2014/main" id="{D168D5C0-6537-4AAB-A04F-A8BB5D24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21" y="2153177"/>
            <a:ext cx="3842813" cy="25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191657-7481-40CC-9B82-F33DADF8D019}"/>
              </a:ext>
            </a:extLst>
          </p:cNvPr>
          <p:cNvSpPr txBox="1"/>
          <p:nvPr/>
        </p:nvSpPr>
        <p:spPr>
          <a:xfrm>
            <a:off x="1234440" y="4879807"/>
            <a:ext cx="431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Пойти на другой берег по льду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D7A1F-1DA5-40F6-9FA8-367A7598C9E0}"/>
              </a:ext>
            </a:extLst>
          </p:cNvPr>
          <p:cNvSpPr txBox="1"/>
          <p:nvPr/>
        </p:nvSpPr>
        <p:spPr>
          <a:xfrm>
            <a:off x="6638544" y="4925973"/>
            <a:ext cx="417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Дойти до моста и перейти по нему через реку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C668DE0-314E-4B3F-AF20-274411B694D6}"/>
              </a:ext>
            </a:extLst>
          </p:cNvPr>
          <p:cNvSpPr/>
          <p:nvPr/>
        </p:nvSpPr>
        <p:spPr>
          <a:xfrm>
            <a:off x="6492240" y="1976846"/>
            <a:ext cx="446532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В Ярославской области не определена окончательная стоимость капитального  ремонта моста через Волгу в Рыбинске – Коммерсантъ Ярославль">
            <a:extLst>
              <a:ext uri="{FF2B5EF4-FFF2-40B4-BE49-F238E27FC236}">
                <a16:creationId xmlns:a16="http://schemas.microsoft.com/office/drawing/2014/main" id="{A38E68CD-1ED4-4372-8B90-3EFDF2EF9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/>
          <a:stretch/>
        </p:blipFill>
        <p:spPr bwMode="auto">
          <a:xfrm>
            <a:off x="6803492" y="2153177"/>
            <a:ext cx="3842816" cy="2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EBBD4B-AC8B-4E06-ADD7-F896E99FD9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3" y="4841591"/>
            <a:ext cx="2154631" cy="21546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C06770-CA3C-4303-AB08-60E628C938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4844" l="312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0" y="492000"/>
            <a:ext cx="1832999" cy="1832999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744AE24F-5062-4FC0-B721-4A42D9BA86D6}"/>
              </a:ext>
            </a:extLst>
          </p:cNvPr>
          <p:cNvSpPr/>
          <p:nvPr/>
        </p:nvSpPr>
        <p:spPr>
          <a:xfrm>
            <a:off x="2523744" y="4906051"/>
            <a:ext cx="2643806" cy="1732171"/>
          </a:xfrm>
          <a:custGeom>
            <a:avLst/>
            <a:gdLst>
              <a:gd name="connsiteX0" fmla="*/ 0 w 2643806"/>
              <a:gd name="connsiteY0" fmla="*/ 1686773 h 1732171"/>
              <a:gd name="connsiteX1" fmla="*/ 1124712 w 2643806"/>
              <a:gd name="connsiteY1" fmla="*/ 1705061 h 1732171"/>
              <a:gd name="connsiteX2" fmla="*/ 1938528 w 2643806"/>
              <a:gd name="connsiteY2" fmla="*/ 1366733 h 1732171"/>
              <a:gd name="connsiteX3" fmla="*/ 1545336 w 2643806"/>
              <a:gd name="connsiteY3" fmla="*/ 982685 h 1732171"/>
              <a:gd name="connsiteX4" fmla="*/ 2606040 w 2643806"/>
              <a:gd name="connsiteY4" fmla="*/ 882101 h 1732171"/>
              <a:gd name="connsiteX5" fmla="*/ 2404872 w 2643806"/>
              <a:gd name="connsiteY5" fmla="*/ 77429 h 1732171"/>
              <a:gd name="connsiteX6" fmla="*/ 2386584 w 2643806"/>
              <a:gd name="connsiteY6" fmla="*/ 77429 h 17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06" h="1732171">
                <a:moveTo>
                  <a:pt x="0" y="1686773"/>
                </a:moveTo>
                <a:cubicBezTo>
                  <a:pt x="400812" y="1722587"/>
                  <a:pt x="801624" y="1758401"/>
                  <a:pt x="1124712" y="1705061"/>
                </a:cubicBezTo>
                <a:cubicBezTo>
                  <a:pt x="1447800" y="1651721"/>
                  <a:pt x="1868424" y="1487129"/>
                  <a:pt x="1938528" y="1366733"/>
                </a:cubicBezTo>
                <a:cubicBezTo>
                  <a:pt x="2008632" y="1246337"/>
                  <a:pt x="1434084" y="1063457"/>
                  <a:pt x="1545336" y="982685"/>
                </a:cubicBezTo>
                <a:cubicBezTo>
                  <a:pt x="1656588" y="901913"/>
                  <a:pt x="2462784" y="1032977"/>
                  <a:pt x="2606040" y="882101"/>
                </a:cubicBezTo>
                <a:cubicBezTo>
                  <a:pt x="2749296" y="731225"/>
                  <a:pt x="2441448" y="211541"/>
                  <a:pt x="2404872" y="77429"/>
                </a:cubicBezTo>
                <a:cubicBezTo>
                  <a:pt x="2368296" y="-56683"/>
                  <a:pt x="2377440" y="10373"/>
                  <a:pt x="2386584" y="77429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CCDA8FC1-7233-4C82-9EDC-BA9D21D7FDCA}"/>
              </a:ext>
            </a:extLst>
          </p:cNvPr>
          <p:cNvSpPr/>
          <p:nvPr/>
        </p:nvSpPr>
        <p:spPr>
          <a:xfrm>
            <a:off x="3904488" y="5010912"/>
            <a:ext cx="6163056" cy="1567277"/>
          </a:xfrm>
          <a:custGeom>
            <a:avLst/>
            <a:gdLst>
              <a:gd name="connsiteX0" fmla="*/ 0 w 6163056"/>
              <a:gd name="connsiteY0" fmla="*/ 1563624 h 1567277"/>
              <a:gd name="connsiteX1" fmla="*/ 1755648 w 6163056"/>
              <a:gd name="connsiteY1" fmla="*/ 1453896 h 1567277"/>
              <a:gd name="connsiteX2" fmla="*/ 2130552 w 6163056"/>
              <a:gd name="connsiteY2" fmla="*/ 813816 h 1567277"/>
              <a:gd name="connsiteX3" fmla="*/ 3877056 w 6163056"/>
              <a:gd name="connsiteY3" fmla="*/ 1060704 h 1567277"/>
              <a:gd name="connsiteX4" fmla="*/ 5733288 w 6163056"/>
              <a:gd name="connsiteY4" fmla="*/ 731520 h 1567277"/>
              <a:gd name="connsiteX5" fmla="*/ 6163056 w 6163056"/>
              <a:gd name="connsiteY5" fmla="*/ 0 h 1567277"/>
              <a:gd name="connsiteX6" fmla="*/ 6163056 w 6163056"/>
              <a:gd name="connsiteY6" fmla="*/ 0 h 156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3056" h="1567277">
                <a:moveTo>
                  <a:pt x="0" y="1563624"/>
                </a:moveTo>
                <a:cubicBezTo>
                  <a:pt x="700278" y="1571244"/>
                  <a:pt x="1400556" y="1578864"/>
                  <a:pt x="1755648" y="1453896"/>
                </a:cubicBezTo>
                <a:cubicBezTo>
                  <a:pt x="2110740" y="1328928"/>
                  <a:pt x="1776984" y="879348"/>
                  <a:pt x="2130552" y="813816"/>
                </a:cubicBezTo>
                <a:cubicBezTo>
                  <a:pt x="2484120" y="748284"/>
                  <a:pt x="3276600" y="1074420"/>
                  <a:pt x="3877056" y="1060704"/>
                </a:cubicBezTo>
                <a:cubicBezTo>
                  <a:pt x="4477512" y="1046988"/>
                  <a:pt x="5352288" y="908304"/>
                  <a:pt x="5733288" y="731520"/>
                </a:cubicBezTo>
                <a:cubicBezTo>
                  <a:pt x="6114288" y="554736"/>
                  <a:pt x="6163056" y="0"/>
                  <a:pt x="6163056" y="0"/>
                </a:cubicBezTo>
                <a:lnTo>
                  <a:pt x="6163056" y="0"/>
                </a:lnTo>
              </a:path>
            </a:pathLst>
          </a:cu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D44D6-F964-4632-8C92-A6CB130B3A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65" y="3831772"/>
            <a:ext cx="920310" cy="920310"/>
          </a:xfrm>
          <a:prstGeom prst="rect">
            <a:avLst/>
          </a:prstGeom>
        </p:spPr>
      </p:pic>
      <p:pic>
        <p:nvPicPr>
          <p:cNvPr id="1026" name="Picture 2" descr="галочка png | PNGWing">
            <a:extLst>
              <a:ext uri="{FF2B5EF4-FFF2-40B4-BE49-F238E27FC236}">
                <a16:creationId xmlns:a16="http://schemas.microsoft.com/office/drawing/2014/main" id="{8301811D-7456-4767-A3E6-DDD45EB7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965" y="3783354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&quot;Вперед&quot; или &quot;Следующи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5C39EFF-0CC1-47B3-B9ED-189A21D375A6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7CD64-8921-4004-9466-52A8E4AE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иногда бывает непослушной, она все таки свернула с дороги к мосту и пошла на лед. Лед затрещал под лапками лисы, что делать?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609DE0D-A2D1-4460-B17A-82DF9A37E0A4}"/>
              </a:ext>
            </a:extLst>
          </p:cNvPr>
          <p:cNvSpPr/>
          <p:nvPr/>
        </p:nvSpPr>
        <p:spPr>
          <a:xfrm>
            <a:off x="1098772" y="1975499"/>
            <a:ext cx="423218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0AF968D-5515-461C-A99F-43942BAAC242}"/>
              </a:ext>
            </a:extLst>
          </p:cNvPr>
          <p:cNvSpPr/>
          <p:nvPr/>
        </p:nvSpPr>
        <p:spPr>
          <a:xfrm>
            <a:off x="6728428" y="1975499"/>
            <a:ext cx="423218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Безопасная зима - презентация онлайн">
            <a:extLst>
              <a:ext uri="{FF2B5EF4-FFF2-40B4-BE49-F238E27FC236}">
                <a16:creationId xmlns:a16="http://schemas.microsoft.com/office/drawing/2014/main" id="{C6DB70A6-DA79-4790-AF03-5A6DEF48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1" r="7426" b="2933"/>
          <a:stretch/>
        </p:blipFill>
        <p:spPr bwMode="auto">
          <a:xfrm>
            <a:off x="1395663" y="2205820"/>
            <a:ext cx="3638397" cy="23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3DEDB-EA7E-4D63-9E11-D831A11BE6D1}"/>
              </a:ext>
            </a:extLst>
          </p:cNvPr>
          <p:cNvSpPr txBox="1"/>
          <p:nvPr/>
        </p:nvSpPr>
        <p:spPr>
          <a:xfrm>
            <a:off x="1573480" y="4879807"/>
            <a:ext cx="375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Ползти в сторону берега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61700-9BD6-49EC-B079-AEC6C3F1E204}"/>
              </a:ext>
            </a:extLst>
          </p:cNvPr>
          <p:cNvSpPr txBox="1"/>
          <p:nvPr/>
        </p:nvSpPr>
        <p:spPr>
          <a:xfrm>
            <a:off x="6953524" y="4915923"/>
            <a:ext cx="376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Попрыгать и пойти дальше</a:t>
            </a:r>
          </a:p>
        </p:txBody>
      </p:sp>
      <p:pic>
        <p:nvPicPr>
          <p:cNvPr id="10" name="Picture 4" descr="Жители Марий Эл о переправе через Волгу: «Кругом промоины, лед трещит»">
            <a:extLst>
              <a:ext uri="{FF2B5EF4-FFF2-40B4-BE49-F238E27FC236}">
                <a16:creationId xmlns:a16="http://schemas.microsoft.com/office/drawing/2014/main" id="{D334AED6-3A7F-43FF-90DB-545F3BB2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24" y="2147308"/>
            <a:ext cx="3842813" cy="25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егущая лиса PNG , лиса, Маленькая лиса, Материал лисы PNG картинки и пнг  PSD рисунок для бесплатной загрузки">
            <a:extLst>
              <a:ext uri="{FF2B5EF4-FFF2-40B4-BE49-F238E27FC236}">
                <a16:creationId xmlns:a16="http://schemas.microsoft.com/office/drawing/2014/main" id="{624AC86A-B4B0-43FA-A92C-64CDCA22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89" y="4707997"/>
            <a:ext cx="2284134" cy="22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&quot;Вперед&quot; или &quot;Следующий&quot;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B0FB3C-783A-4CE9-807D-D282CA297820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C95791-C800-4BA2-A78F-B914B3DA1A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27" y="3839147"/>
            <a:ext cx="920310" cy="920310"/>
          </a:xfrm>
          <a:prstGeom prst="rect">
            <a:avLst/>
          </a:prstGeom>
        </p:spPr>
      </p:pic>
      <p:pic>
        <p:nvPicPr>
          <p:cNvPr id="16" name="Picture 2" descr="галочка png | PNGWing">
            <a:extLst>
              <a:ext uri="{FF2B5EF4-FFF2-40B4-BE49-F238E27FC236}">
                <a16:creationId xmlns:a16="http://schemas.microsoft.com/office/drawing/2014/main" id="{5D239034-370F-4F72-AE96-AFFFC01D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62" y="3727451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FEA92-E14A-45E2-9229-13DB2066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Добравшись до своего друга, Леся предложила ему покататься на коньках. Где дети могут безопасно это сделать?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89AF46-C60A-433A-A1CB-A74A48292EFE}"/>
              </a:ext>
            </a:extLst>
          </p:cNvPr>
          <p:cNvSpPr/>
          <p:nvPr/>
        </p:nvSpPr>
        <p:spPr>
          <a:xfrm>
            <a:off x="1098772" y="1975499"/>
            <a:ext cx="423218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4BCA2C4-40C4-4BCA-A80B-FEA785AB7041}"/>
              </a:ext>
            </a:extLst>
          </p:cNvPr>
          <p:cNvSpPr/>
          <p:nvPr/>
        </p:nvSpPr>
        <p:spPr>
          <a:xfrm>
            <a:off x="6636988" y="1975499"/>
            <a:ext cx="423218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Катание на коньках на льду реки Кинешемки - YouTube">
            <a:extLst>
              <a:ext uri="{FF2B5EF4-FFF2-40B4-BE49-F238E27FC236}">
                <a16:creationId xmlns:a16="http://schemas.microsoft.com/office/drawing/2014/main" id="{94C5F780-2323-479F-9E1E-724F25EC6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9623" r="10365" b="2812"/>
          <a:stretch/>
        </p:blipFill>
        <p:spPr bwMode="auto">
          <a:xfrm>
            <a:off x="1322832" y="2295144"/>
            <a:ext cx="3786455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пулярные катки Московской области зимой 2020-2021: расписание и цены">
            <a:extLst>
              <a:ext uri="{FF2B5EF4-FFF2-40B4-BE49-F238E27FC236}">
                <a16:creationId xmlns:a16="http://schemas.microsoft.com/office/drawing/2014/main" id="{CD29B4A5-087E-41C9-9CC2-A590C7FB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48" y="2246943"/>
            <a:ext cx="3557016" cy="23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99A62-9C31-4DE9-856E-5B38D36E9BD5}"/>
              </a:ext>
            </a:extLst>
          </p:cNvPr>
          <p:cNvSpPr txBox="1"/>
          <p:nvPr/>
        </p:nvSpPr>
        <p:spPr>
          <a:xfrm>
            <a:off x="1573482" y="4989140"/>
            <a:ext cx="328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Покататься на коньках на льду реки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5A8C6-D822-4041-98F1-48839A0B349F}"/>
              </a:ext>
            </a:extLst>
          </p:cNvPr>
          <p:cNvSpPr txBox="1"/>
          <p:nvPr/>
        </p:nvSpPr>
        <p:spPr>
          <a:xfrm>
            <a:off x="7150576" y="5068388"/>
            <a:ext cx="349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Покататься на коньках на оборудованном катке</a:t>
            </a:r>
          </a:p>
        </p:txBody>
      </p:sp>
      <p:pic>
        <p:nvPicPr>
          <p:cNvPr id="2058" name="Picture 10" descr="Милый мультяшный лис в шарфе и шляпе на коньках | Премиум векторы">
            <a:extLst>
              <a:ext uri="{FF2B5EF4-FFF2-40B4-BE49-F238E27FC236}">
                <a16:creationId xmlns:a16="http://schemas.microsoft.com/office/drawing/2014/main" id="{08860626-81CE-4FDF-BBF3-67CE49B2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7222" y1="97727" x2="47222" y2="92677"/>
                        <a14:foregroundMark x1="58889" y1="97475" x2="43611" y2="98232"/>
                        <a14:foregroundMark x1="60000" y1="96717" x2="54722" y2="97222"/>
                        <a14:foregroundMark x1="85833" y1="73232" x2="76389" y2="57576"/>
                        <a14:foregroundMark x1="5833" y1="64394" x2="23333" y2="54798"/>
                        <a14:foregroundMark x1="43056" y1="26263" x2="64444" y2="5051"/>
                        <a14:foregroundMark x1="26667" y1="11869" x2="61667" y2="3788"/>
                        <a14:foregroundMark x1="26667" y1="26768" x2="20000" y2="17172"/>
                        <a14:foregroundMark x1="15278" y1="35101" x2="16111" y2="28535"/>
                        <a14:foregroundMark x1="8611" y1="62879" x2="2222" y2="60101"/>
                        <a14:foregroundMark x1="76667" y1="46717" x2="50000" y2="48737"/>
                        <a14:foregroundMark x1="60556" y1="11616" x2="81944" y2="5808"/>
                        <a14:foregroundMark x1="7500" y1="25000" x2="4444" y2="21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92" y="4147549"/>
            <a:ext cx="2261825" cy="24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16" y="3577278"/>
            <a:ext cx="920310" cy="920310"/>
          </a:xfrm>
          <a:prstGeom prst="rect">
            <a:avLst/>
          </a:prstGeom>
        </p:spPr>
      </p:pic>
      <p:pic>
        <p:nvPicPr>
          <p:cNvPr id="13" name="Picture 2" descr="галочка png | PNGWing">
            <a:extLst>
              <a:ext uri="{FF2B5EF4-FFF2-40B4-BE49-F238E27FC236}">
                <a16:creationId xmlns:a16="http://schemas.microsoft.com/office/drawing/2014/main" id="{459C6016-911F-4191-A198-F36CD998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965" y="3783354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&quot;Вперед&quot; или &quot;Следующий&quot;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A9807B-FEF6-4CD0-AD37-808CCC61A13F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B8633-9374-48F9-9984-187B4958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Лиса решила посмотреть мультики, но вдруг на экране появилось сообщение, в котором ей предлагают ввести ее личные данные. Как ей поступить, чтобы обезопасить себя от мошенников?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1098772" y="1975499"/>
            <a:ext cx="423218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14BE89C-D238-4EED-AAEF-FD2693253340}"/>
              </a:ext>
            </a:extLst>
          </p:cNvPr>
          <p:cNvSpPr/>
          <p:nvPr/>
        </p:nvSpPr>
        <p:spPr>
          <a:xfrm>
            <a:off x="6545548" y="1975499"/>
            <a:ext cx="4232180" cy="2904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5442E-59AC-4972-901A-713FC132A07E}"/>
              </a:ext>
            </a:extLst>
          </p:cNvPr>
          <p:cNvSpPr txBox="1"/>
          <p:nvPr/>
        </p:nvSpPr>
        <p:spPr>
          <a:xfrm>
            <a:off x="7258535" y="5063291"/>
            <a:ext cx="328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свои данные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EA941-86EF-49F8-BC75-EDF5AFE67BC5}"/>
              </a:ext>
            </a:extLst>
          </p:cNvPr>
          <p:cNvSpPr txBox="1"/>
          <p:nvPr/>
        </p:nvSpPr>
        <p:spPr>
          <a:xfrm>
            <a:off x="1185489" y="5063291"/>
            <a:ext cx="392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странную страницу</a:t>
            </a:r>
          </a:p>
        </p:txBody>
      </p:sp>
      <p:pic>
        <p:nvPicPr>
          <p:cNvPr id="3080" name="Picture 8 нет" descr="Мошенники запустили тысячи фейковых сайтов к чемпионату мира по футболу —  Хакер">
            <a:extLst>
              <a:ext uri="{FF2B5EF4-FFF2-40B4-BE49-F238E27FC236}">
                <a16:creationId xmlns:a16="http://schemas.microsoft.com/office/drawing/2014/main" id="{2A403490-47E0-4CD8-895C-C4E38A7A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92" y="2156656"/>
            <a:ext cx="3691700" cy="24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Это просто ЛАВ: Фокстрот показал обновленный look бренд-персонажа —  Асоціація рітейлерів України">
            <a:extLst>
              <a:ext uri="{FF2B5EF4-FFF2-40B4-BE49-F238E27FC236}">
                <a16:creationId xmlns:a16="http://schemas.microsoft.com/office/drawing/2014/main" id="{6E507E14-5659-479D-B1BA-E40002F4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07" y="4737971"/>
            <a:ext cx="3993090" cy="20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31A55D-A032-4503-88B3-A70C2B5D0D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47" y="3825426"/>
            <a:ext cx="920310" cy="92031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13D0044-6AE5-4E37-B1A7-18C0ECA4FD8A}"/>
              </a:ext>
            </a:extLst>
          </p:cNvPr>
          <p:cNvGrpSpPr/>
          <p:nvPr/>
        </p:nvGrpSpPr>
        <p:grpSpPr>
          <a:xfrm>
            <a:off x="1349804" y="2112534"/>
            <a:ext cx="3804936" cy="2568686"/>
            <a:chOff x="1349804" y="2112534"/>
            <a:chExt cx="3804936" cy="2568686"/>
          </a:xfrm>
        </p:grpSpPr>
        <p:pic>
          <p:nvPicPr>
            <p:cNvPr id="13" name="Picture 8 да" descr="Мошенники запустили тысячи фейковых сайтов к чемпионату мира по футболу —  Хакер">
              <a:extLst>
                <a:ext uri="{FF2B5EF4-FFF2-40B4-BE49-F238E27FC236}">
                  <a16:creationId xmlns:a16="http://schemas.microsoft.com/office/drawing/2014/main" id="{E23DAFFF-DB99-488A-9201-54E6FC4EF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272" y="2112534"/>
              <a:ext cx="3691700" cy="249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4EBDB1A-575D-4C79-939E-65F5D26FEB7B}"/>
                </a:ext>
              </a:extLst>
            </p:cNvPr>
            <p:cNvCxnSpPr/>
            <p:nvPr/>
          </p:nvCxnSpPr>
          <p:spPr>
            <a:xfrm>
              <a:off x="1349804" y="2144792"/>
              <a:ext cx="3804936" cy="24961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6A3C663-F287-479C-B7CA-24D146067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3040" y="2115054"/>
              <a:ext cx="3691700" cy="25661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2" descr="галочка png | PNGWing">
            <a:extLst>
              <a:ext uri="{FF2B5EF4-FFF2-40B4-BE49-F238E27FC236}">
                <a16:creationId xmlns:a16="http://schemas.microsoft.com/office/drawing/2014/main" id="{C52F9A48-D384-480D-8158-41EAEE5B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29" y="3938066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&quot;Вперед&quot; или &quot;Следующий&quot;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9F011AD-B4A1-441E-855C-EA1322C36746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689">
              <a:srgbClr val="ABC0E4"/>
            </a:gs>
            <a:gs pos="17000">
              <a:srgbClr val="BBCCE9"/>
            </a:gs>
            <a:gs pos="42106">
              <a:srgbClr val="CBD8EE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дома отключили свет, что же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делать лисичке?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1659210" y="2004995"/>
            <a:ext cx="3605963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6312310" y="2044324"/>
            <a:ext cx="3829664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AutoShape 2" descr="Маленький светодиодный карманный фонарик &quot;Karbi&quot; SK68, с COB-панелью и  зарядкой от USB — купить в интернет-магазине OZON с быстрой достав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Маленький светодиодный карманный фонарик &quot;Karbi&quot; SK68, с COB-панелью и  зарядкой от USB — купить в интернет-магазине OZON с быстрой достав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5781" y="4719483"/>
            <a:ext cx="272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фонарик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1238" y="4699820"/>
            <a:ext cx="260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Зажигать спички</a:t>
            </a:r>
          </a:p>
        </p:txBody>
      </p:sp>
      <p:pic>
        <p:nvPicPr>
          <p:cNvPr id="22540" name="Picture 12" descr="Ручные фонари - виды, особенности"/>
          <p:cNvPicPr>
            <a:picLocks noChangeAspect="1" noChangeArrowheads="1"/>
          </p:cNvPicPr>
          <p:nvPr/>
        </p:nvPicPr>
        <p:blipFill>
          <a:blip r:embed="rId5" cstate="print"/>
          <a:srcRect l="13456" r="19654"/>
          <a:stretch>
            <a:fillRect/>
          </a:stretch>
        </p:blipFill>
        <p:spPr bwMode="auto">
          <a:xfrm>
            <a:off x="2005780" y="2168011"/>
            <a:ext cx="2978483" cy="2226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42" name="AutoShape 14" descr="Как зажечь спичку без коробка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Как зажечь спичку без коробка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вапвап" descr="Дедушка показал, как зажечь спичку, если протерся коробок: лайфхак"/>
          <p:cNvPicPr>
            <a:picLocks noChangeAspect="1" noChangeArrowheads="1"/>
          </p:cNvPicPr>
          <p:nvPr/>
        </p:nvPicPr>
        <p:blipFill>
          <a:blip r:embed="rId6" cstate="print"/>
          <a:srcRect l="9187" r="20750"/>
          <a:stretch>
            <a:fillRect/>
          </a:stretch>
        </p:blipFill>
        <p:spPr bwMode="auto">
          <a:xfrm>
            <a:off x="6622026" y="2214153"/>
            <a:ext cx="3141405" cy="2206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53" y="3474094"/>
            <a:ext cx="920310" cy="920310"/>
          </a:xfrm>
          <a:prstGeom prst="rect">
            <a:avLst/>
          </a:prstGeom>
        </p:spPr>
      </p:pic>
      <p:sp>
        <p:nvSpPr>
          <p:cNvPr id="15" name="Управляющая кнопка: &quot;Вперед&quot; или &quot;Следующий&quot;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6CCF4A5-B11E-4044-A7B6-4E993B418A78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галочка png | PNGWing">
            <a:extLst>
              <a:ext uri="{FF2B5EF4-FFF2-40B4-BE49-F238E27FC236}">
                <a16:creationId xmlns:a16="http://schemas.microsoft.com/office/drawing/2014/main" id="{A46FEC49-9D0E-4749-9C3C-571E7419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93" y="3605900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Черный силуэт лисы, изолированные на белом силуэт дикой лисы | Премиум  векторы">
            <a:extLst>
              <a:ext uri="{FF2B5EF4-FFF2-40B4-BE49-F238E27FC236}">
                <a16:creationId xmlns:a16="http://schemas.microsoft.com/office/drawing/2014/main" id="{17E093BD-904B-474C-958A-B922AC13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4" b="89936" l="990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80" y="3302598"/>
            <a:ext cx="4118946" cy="41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Силуэт маленького лиса Милое молодое животное Иллюстрация вектора -  иллюстрации насчитывающей шерсть, лисицы: 164374559">
            <a:extLst>
              <a:ext uri="{FF2B5EF4-FFF2-40B4-BE49-F238E27FC236}">
                <a16:creationId xmlns:a16="http://schemas.microsoft.com/office/drawing/2014/main" id="{48FEA4BF-716E-4F32-B5D9-99D822A7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46" y="186053"/>
            <a:ext cx="2966011" cy="31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а силуэт, животное, проекция, черный силуэт png | PNGWing">
            <a:extLst>
              <a:ext uri="{FF2B5EF4-FFF2-40B4-BE49-F238E27FC236}">
                <a16:creationId xmlns:a16="http://schemas.microsoft.com/office/drawing/2014/main" id="{88CD51FE-5B1C-4FCC-893F-E3EDF66E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95" y="3676858"/>
            <a:ext cx="7751643" cy="43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алистичные вектор изолированные провода png провода png витые провода  сетевой кабель связи | Премиум векторы">
            <a:extLst>
              <a:ext uri="{FF2B5EF4-FFF2-40B4-BE49-F238E27FC236}">
                <a16:creationId xmlns:a16="http://schemas.microsoft.com/office/drawing/2014/main" id="{8D2D5F19-505E-4179-BAA9-6BF03BE4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2" b="893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191"/>
            <a:ext cx="1210235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 лисичке, какой знак предупреждает об опасном электричестве?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877546" y="2049241"/>
            <a:ext cx="2780054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8581121" y="2083654"/>
            <a:ext cx="2780054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F31CB1D5-EC1F-41F9-89DE-4E9DF14EEE13}"/>
              </a:ext>
            </a:extLst>
          </p:cNvPr>
          <p:cNvSpPr/>
          <p:nvPr/>
        </p:nvSpPr>
        <p:spPr>
          <a:xfrm>
            <a:off x="4736708" y="2044324"/>
            <a:ext cx="2780054" cy="252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AutoShape 2" descr="Знак опасность поражения электрическим током. Предупреждающие знаки  безопасности в электроустанов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Знак опасность поражения электрическим током. Предупреждающие знаки  безопасности в электроустанов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7569" y="2256503"/>
            <a:ext cx="2446814" cy="21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 descr="Знак автономный, индикаторный 5.19.1 (2) &quot;Пешеходный переход&quot; &quot;Стар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7154" y="2241755"/>
            <a:ext cx="2216956" cy="218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0188" y="2330245"/>
            <a:ext cx="2265852" cy="205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00" y="3710014"/>
            <a:ext cx="920310" cy="920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68" y="3710014"/>
            <a:ext cx="920310" cy="920310"/>
          </a:xfrm>
          <a:prstGeom prst="rect">
            <a:avLst/>
          </a:prstGeom>
        </p:spPr>
      </p:pic>
      <p:pic>
        <p:nvPicPr>
          <p:cNvPr id="15" name="Picture 2" descr="галочка png | PNGWing">
            <a:extLst>
              <a:ext uri="{FF2B5EF4-FFF2-40B4-BE49-F238E27FC236}">
                <a16:creationId xmlns:a16="http://schemas.microsoft.com/office/drawing/2014/main" id="{C52F9A48-D384-480D-8158-41EAEE5B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51" y="3746337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FCF952-F96D-458F-ACBE-89763CABEF19}"/>
              </a:ext>
            </a:extLst>
          </p:cNvPr>
          <p:cNvSpPr/>
          <p:nvPr/>
        </p:nvSpPr>
        <p:spPr>
          <a:xfrm>
            <a:off x="9770169" y="5946409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118465-CC18-434C-A87E-5A262FFE94FA}"/>
              </a:ext>
            </a:extLst>
          </p:cNvPr>
          <p:cNvSpPr/>
          <p:nvPr/>
        </p:nvSpPr>
        <p:spPr>
          <a:xfrm>
            <a:off x="1289304" y="4351021"/>
            <a:ext cx="1050364" cy="904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D44E8E-7CC8-427E-BC71-D2A25D623B25}"/>
              </a:ext>
            </a:extLst>
          </p:cNvPr>
          <p:cNvSpPr/>
          <p:nvPr/>
        </p:nvSpPr>
        <p:spPr>
          <a:xfrm>
            <a:off x="1289304" y="2713703"/>
            <a:ext cx="981948" cy="98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88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Леси сломалась розетка. Она уже собирается идти за инструментами, чтобы починить её. Как лучше поступить?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252" y="2842160"/>
            <a:ext cx="753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попробует разобрать и починить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668" y="4511086"/>
            <a:ext cx="700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Позвать взрослых и вызвать электрика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EE6B6F-160D-487D-9144-EA3AB2E1D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58" y="2780865"/>
            <a:ext cx="920310" cy="920310"/>
          </a:xfrm>
          <a:prstGeom prst="rect">
            <a:avLst/>
          </a:prstGeom>
        </p:spPr>
      </p:pic>
      <p:pic>
        <p:nvPicPr>
          <p:cNvPr id="7" name="Picture 2" descr="галочка png | PNGWing">
            <a:extLst>
              <a:ext uri="{FF2B5EF4-FFF2-40B4-BE49-F238E27FC236}">
                <a16:creationId xmlns:a16="http://schemas.microsoft.com/office/drawing/2014/main" id="{C52F9A48-D384-480D-8158-41EAEE5B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9" b="100000" l="3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55" y="4351021"/>
            <a:ext cx="690343" cy="7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&quot;Вперед&quot; или &quot;Следующий&quot;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D6C1424-1A77-4B4B-A0CF-AFC07501653C}"/>
              </a:ext>
            </a:extLst>
          </p:cNvPr>
          <p:cNvSpPr/>
          <p:nvPr/>
        </p:nvSpPr>
        <p:spPr>
          <a:xfrm>
            <a:off x="9728791" y="5964865"/>
            <a:ext cx="1625009" cy="546466"/>
          </a:xfrm>
          <a:prstGeom prst="actionButtonForwardNext">
            <a:avLst/>
          </a:prstGeom>
          <a:effectLst>
            <a:outerShdw blurRad="50800" dist="25400" dir="2520000" sx="102000" sy="102000" algn="ctr" rotWithShape="0">
              <a:schemeClr val="tx1"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играть лиса бабочка играть лиса PNG , лиса клипарт, вырезать из лисы,  вырезанная из бумаги лиса PNG картинки и пнг PSD рисунок для бесплатной  загрузки">
            <a:extLst>
              <a:ext uri="{FF2B5EF4-FFF2-40B4-BE49-F238E27FC236}">
                <a16:creationId xmlns:a16="http://schemas.microsoft.com/office/drawing/2014/main" id="{9C2DCAFF-2508-47B9-A488-F6793C9F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40" y="2551282"/>
            <a:ext cx="3070296" cy="30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инструментов - 78 фото - картинки и рисунки: скачать бесплатно">
            <a:extLst>
              <a:ext uri="{FF2B5EF4-FFF2-40B4-BE49-F238E27FC236}">
                <a16:creationId xmlns:a16="http://schemas.microsoft.com/office/drawing/2014/main" id="{859EE470-F4A7-4B12-B4A8-2269E4E4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556" y1="56000" x2="32444" y2="32778"/>
                        <a14:foregroundMark x1="22444" y1="74222" x2="19444" y2="42000"/>
                        <a14:foregroundMark x1="17111" y1="86556" x2="14111" y2="31667"/>
                        <a14:foregroundMark x1="21667" y1="39111" x2="35444" y2="34222"/>
                        <a14:foregroundMark x1="33778" y1="52222" x2="29222" y2="37444"/>
                        <a14:foregroundMark x1="38111" y1="47667" x2="33444" y2="33889"/>
                        <a14:foregroundMark x1="36556" y1="63667" x2="31889" y2="46556"/>
                        <a14:foregroundMark x1="28222" y1="58333" x2="43000" y2="54889"/>
                        <a14:foregroundMark x1="26556" y1="38444" x2="18667" y2="25556"/>
                        <a14:foregroundMark x1="32333" y1="38000" x2="34667" y2="25556"/>
                        <a14:foregroundMark x1="31333" y1="23111" x2="30000" y2="20667"/>
                        <a14:foregroundMark x1="46111" y1="45333" x2="40000" y2="7889"/>
                        <a14:foregroundMark x1="27333" y1="16111" x2="54778" y2="8778"/>
                        <a14:foregroundMark x1="54778" y1="11889" x2="32444" y2="8778"/>
                        <a14:foregroundMark x1="32333" y1="10778" x2="24778" y2="15889"/>
                        <a14:foregroundMark x1="44222" y1="8667" x2="53222" y2="6444"/>
                        <a14:foregroundMark x1="66556" y1="40889" x2="79889" y2="9222"/>
                        <a14:foregroundMark x1="68111" y1="30889" x2="24222" y2="36444"/>
                        <a14:foregroundMark x1="24333" y1="91000" x2="8222" y2="75111"/>
                        <a14:foregroundMark x1="78556" y1="61000" x2="88667" y2="37333"/>
                        <a14:foregroundMark x1="74889" y1="48778" x2="93667" y2="41111"/>
                        <a14:foregroundMark x1="81889" y1="45222" x2="90222" y2="33889"/>
                        <a14:foregroundMark x1="91889" y1="35111" x2="92667" y2="32889"/>
                        <a14:foregroundMark x1="92222" y1="43333" x2="97000" y2="38222"/>
                        <a14:foregroundMark x1="94556" y1="42222" x2="86000" y2="51556"/>
                        <a14:foregroundMark x1="91000" y1="48000" x2="97444" y2="40000"/>
                        <a14:foregroundMark x1="90556" y1="38111" x2="92889" y2="34333"/>
                        <a14:foregroundMark x1="26000" y1="95667" x2="4556" y2="83333"/>
                        <a14:foregroundMark x1="42667" y1="41889" x2="38778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224207"/>
            <a:ext cx="1625009" cy="1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388</Words>
  <Application>Microsoft Office PowerPoint</Application>
  <PresentationFormat>Широкоэкранный</PresentationFormat>
  <Paragraphs>45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Игра «Безопасные приключения лисички  Леси»</vt:lpstr>
      <vt:lpstr>Презентация PowerPoint</vt:lpstr>
      <vt:lpstr>Лисичка Леся пришла погулять к реке и ей очень захотелось отправится на другой берег реки к своему другу Еноту Тишке. Какой вариант переправы ей выбрать?</vt:lpstr>
      <vt:lpstr>Лисичка иногда бывает непослушной, она все таки свернула с дороги к мосту и пошла на лед. Лед затрещал под лапками лисы, что делать?</vt:lpstr>
      <vt:lpstr>Добравшись до своего друга, Леся предложила ему покататься на коньках. Где дети могут безопасно это сделать?</vt:lpstr>
      <vt:lpstr>Лиса решила посмотреть мультики, но вдруг на экране появилось сообщение, в котором ей предлагают ввести ее личные данные. Как ей поступить, чтобы обезопасить себя от мошенников?</vt:lpstr>
      <vt:lpstr>В дома отключили свет, что же нельзя делать лисичке?</vt:lpstr>
      <vt:lpstr>Подскажи лисичке, какой знак предупреждает об опасном электричестве?</vt:lpstr>
      <vt:lpstr>У Леси сломалась розетка. Она уже собирается идти за инструментами, чтобы починить её. Как лучше поступить?</vt:lpstr>
      <vt:lpstr>Что нельзя делать лисичке, если она осталась одна дома?</vt:lpstr>
      <vt:lpstr>Кому можно подходить к электрообъектам на улице (например к элетроподстанции)?</vt:lpstr>
      <vt:lpstr>Леся гуляла на детской площадке, началась гроза и друзья предлагают ей спрятаться под деревом или железной горкой. Где укрыться от грозы Лесе и её друзьям?</vt:lpstr>
      <vt:lpstr>Ты 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33</cp:revision>
  <dcterms:created xsi:type="dcterms:W3CDTF">2022-11-30T17:46:16Z</dcterms:created>
  <dcterms:modified xsi:type="dcterms:W3CDTF">2022-12-01T17:17:05Z</dcterms:modified>
</cp:coreProperties>
</file>