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7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1C6C86-247A-4876-B01A-653CD7868436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A5713-5363-4658-9D60-CCF535539D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8156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F6087-0AF6-4B94-9C4F-D83D4CE36B6D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4E52-F526-4F8B-A4BE-34FA8EAC71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418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F6087-0AF6-4B94-9C4F-D83D4CE36B6D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4E52-F526-4F8B-A4BE-34FA8EAC71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7970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F6087-0AF6-4B94-9C4F-D83D4CE36B6D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4E52-F526-4F8B-A4BE-34FA8EAC71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5624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F6087-0AF6-4B94-9C4F-D83D4CE36B6D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4E52-F526-4F8B-A4BE-34FA8EAC71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100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F6087-0AF6-4B94-9C4F-D83D4CE36B6D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4E52-F526-4F8B-A4BE-34FA8EAC71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200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F6087-0AF6-4B94-9C4F-D83D4CE36B6D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4E52-F526-4F8B-A4BE-34FA8EAC71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798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F6087-0AF6-4B94-9C4F-D83D4CE36B6D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4E52-F526-4F8B-A4BE-34FA8EAC71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5124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F6087-0AF6-4B94-9C4F-D83D4CE36B6D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4E52-F526-4F8B-A4BE-34FA8EAC71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7802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F6087-0AF6-4B94-9C4F-D83D4CE36B6D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4E52-F526-4F8B-A4BE-34FA8EAC71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5118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F6087-0AF6-4B94-9C4F-D83D4CE36B6D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4E52-F526-4F8B-A4BE-34FA8EAC71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9988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F6087-0AF6-4B94-9C4F-D83D4CE36B6D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4E52-F526-4F8B-A4BE-34FA8EAC71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1986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F6087-0AF6-4B94-9C4F-D83D4CE36B6D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F4E52-F526-4F8B-A4BE-34FA8EAC71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1591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86856" y="198523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образовательная программа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МДОУ «Детский сад № 118»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86856" y="671854"/>
            <a:ext cx="9144000" cy="1655762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презентация </a:t>
            </a:r>
            <a:endParaRPr lang="ru-RU" sz="48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26" y="4091819"/>
            <a:ext cx="3173019" cy="26401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3093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8680" y="77406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Образовательная программа дошкольного образования МДОУ «Детский сад № </a:t>
            </a:r>
            <a:r>
              <a:rPr lang="ru-RU" b="1" dirty="0" smtClean="0">
                <a:solidFill>
                  <a:srgbClr val="002060"/>
                </a:solidFill>
              </a:rPr>
              <a:t>118»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solidFill>
                  <a:srgbClr val="002060"/>
                </a:solidFill>
              </a:rPr>
              <a:t>Программа разработана в соответствии с Федеральной программой дошкольного образования (утверждена приказом Министерства просвещения Российской Федерации от 25.11.2022 г. № 1028) и Федеральным государственным образовательным стандартом дошкольного образования (утвержден приказом Министерства образования и науки Российской Федерации от 17.10.2013 г. № 1155, в редакции от 08.11.2022</a:t>
            </a:r>
            <a:r>
              <a:rPr lang="ru-RU" dirty="0" smtClean="0"/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41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Разделы программы</a:t>
            </a:r>
            <a:endParaRPr lang="ru-RU" sz="5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7057" y="2621659"/>
            <a:ext cx="2612571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16514" y="4439093"/>
            <a:ext cx="4709885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91086" y="2621659"/>
            <a:ext cx="5297714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 стрелкой 13"/>
          <p:cNvCxnSpPr>
            <a:endCxn id="4" idx="0"/>
          </p:cNvCxnSpPr>
          <p:nvPr/>
        </p:nvCxnSpPr>
        <p:spPr>
          <a:xfrm flipH="1">
            <a:off x="2253343" y="1378857"/>
            <a:ext cx="1680028" cy="124280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834743" y="1690688"/>
            <a:ext cx="29027" cy="241142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8309428" y="1371605"/>
            <a:ext cx="1632858" cy="118165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933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раздел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     </a:t>
            </a:r>
            <a:r>
              <a:rPr lang="ru-RU" sz="3200" dirty="0" smtClean="0">
                <a:solidFill>
                  <a:srgbClr val="002060"/>
                </a:solidFill>
              </a:rPr>
              <a:t>В </a:t>
            </a:r>
            <a:r>
              <a:rPr lang="ru-RU" sz="3200" dirty="0" smtClean="0">
                <a:solidFill>
                  <a:srgbClr val="002060"/>
                </a:solidFill>
              </a:rPr>
              <a:t>целевом разделе представлены: цели, задачи, принципы её формирования; планируемые результаты освоения Программы в младенческом, раннем, дошкольном возрастах, а также на этапе завершения освоения Программы; подходы к педагогической диагностике достижения планируемых результатов.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848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 раздел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       </a:t>
            </a:r>
            <a:r>
              <a:rPr lang="ru-RU" sz="2600" dirty="0" smtClean="0">
                <a:solidFill>
                  <a:srgbClr val="002060"/>
                </a:solidFill>
              </a:rPr>
              <a:t>Содержательный </a:t>
            </a:r>
            <a:r>
              <a:rPr lang="ru-RU" sz="2600" dirty="0" smtClean="0">
                <a:solidFill>
                  <a:srgbClr val="002060"/>
                </a:solidFill>
              </a:rPr>
              <a:t>раздел включает задачи и содержание образовательной деятельности по каждой из образовательных областей для всех возрастных групп обучающихся (социально-коммуникативное, познавательное, речевое, художественно-эстетическое, физическое развитие). В нем представлены описания вариативных форм, способов, методов и средств реализации Программы; особенностей образовательной деятельности разных видов и культурных практик и способов поддержки детской инициативы; взаимодействия педагогического коллектива с семьями обучающихся; направления и задачи коррекционно-развивающей работы (далее – КРР) с детьми дошкольного возраста с особыми образовательными потребностями (далее – ООП) различных целевых групп, в том числе детей с ограниченными возможностями здоровья (далее – ОВЗ) и детей-инвалидов.</a:t>
            </a:r>
            <a:endParaRPr lang="ru-RU" sz="2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269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раздел</a:t>
            </a:r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Организационный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раздел включает описание психолого-педагогических и кадровых условий реализации Программы; организации развивающей предметно-пространственной среды (далее - РППС) в ДОО; материально-техническое обеспечение Программы, обеспеченность методическими материалами и средствами обучения и воспитания. Раздел включает примерные перечни художественной литературы, музыкальных произведений, произведений изобразительного искусства для использования в образовательной работе в разных возрастных группах, а также примерный перечень рекомендованных для семейного просмотра анимационных произведений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548" b="100000" l="0" r="100000">
                        <a14:foregroundMark x1="9457" y1="80274" x2="12391" y2="33699"/>
                        <a14:foregroundMark x1="1522" y1="81096" x2="5652" y2="82466"/>
                        <a14:foregroundMark x1="20435" y1="69863" x2="18478" y2="69315"/>
                        <a14:foregroundMark x1="5435" y1="64384" x2="1087" y2="60548"/>
                        <a14:foregroundMark x1="1304" y1="60548" x2="1522" y2="57534"/>
                        <a14:foregroundMark x1="30217" y1="68767" x2="30543" y2="21096"/>
                        <a14:foregroundMark x1="34891" y1="74521" x2="31522" y2="53425"/>
                        <a14:foregroundMark x1="25109" y1="46027" x2="30870" y2="44658"/>
                        <a14:foregroundMark x1="25109" y1="48219" x2="21957" y2="43014"/>
                        <a14:foregroundMark x1="35543" y1="40822" x2="38152" y2="33699"/>
                        <a14:foregroundMark x1="48804" y1="59726" x2="50326" y2="63562"/>
                        <a14:foregroundMark x1="54130" y1="53151" x2="55870" y2="53425"/>
                        <a14:foregroundMark x1="43587" y1="34247" x2="39891" y2="22740"/>
                        <a14:foregroundMark x1="52391" y1="35616" x2="59348" y2="26301"/>
                        <a14:foregroundMark x1="69348" y1="74521" x2="72065" y2="32603"/>
                        <a14:foregroundMark x1="71957" y1="73699" x2="71413" y2="54521"/>
                        <a14:foregroundMark x1="73152" y1="84110" x2="72935" y2="79726"/>
                        <a14:foregroundMark x1="70000" y1="84110" x2="70000" y2="79452"/>
                        <a14:foregroundMark x1="64783" y1="24110" x2="77283" y2="23836"/>
                        <a14:foregroundMark x1="79022" y1="21918" x2="79348" y2="24658"/>
                        <a14:foregroundMark x1="65326" y1="20274" x2="62826" y2="18082"/>
                        <a14:foregroundMark x1="84130" y1="92877" x2="91087" y2="55342"/>
                        <a14:foregroundMark x1="94130" y1="89041" x2="91957" y2="85479"/>
                        <a14:foregroundMark x1="86304" y1="68767" x2="81304" y2="61918"/>
                        <a14:foregroundMark x1="90870" y1="71507" x2="98913" y2="62740"/>
                        <a14:foregroundMark x1="74674" y1="49589" x2="79348" y2="43014"/>
                        <a14:foregroundMark x1="67065" y1="50137" x2="62717" y2="40000"/>
                        <a14:foregroundMark x1="80652" y1="45753" x2="79348" y2="394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966190">
            <a:off x="8034089" y="769950"/>
            <a:ext cx="4015740" cy="15932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2134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2115" y="3118711"/>
            <a:ext cx="10515600" cy="1325563"/>
          </a:xfrm>
        </p:spPr>
        <p:txBody>
          <a:bodyPr>
            <a:no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545" y="3918556"/>
            <a:ext cx="4704050" cy="313756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07365" y="543464"/>
            <a:ext cx="10041147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7030A0"/>
                </a:solidFill>
              </a:rPr>
              <a:t>Программы</a:t>
            </a:r>
            <a:r>
              <a:rPr lang="en-US" sz="2800" b="1" dirty="0" smtClean="0">
                <a:solidFill>
                  <a:srgbClr val="7030A0"/>
                </a:solidFill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2060"/>
                </a:solidFill>
              </a:rPr>
              <a:t>Федеральная образовательная программа дошкольного образования, приказ №1028 от 25.11.2022г. Министерство просвещения Российской Федерации.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1" dirty="0" smtClean="0">
                <a:solidFill>
                  <a:srgbClr val="7030A0"/>
                </a:solidFill>
              </a:rPr>
              <a:t/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Парциальные программы</a:t>
            </a:r>
            <a:r>
              <a:rPr lang="ru-RU" sz="2400" b="1" dirty="0" smtClean="0">
                <a:solidFill>
                  <a:srgbClr val="7030A0"/>
                </a:solidFill>
              </a:rPr>
              <a:t>: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Парциальная программа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 «Цветные ладошки» Лыкова И.А.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b="1" dirty="0" smtClean="0">
                <a:solidFill>
                  <a:srgbClr val="7030A0"/>
                </a:solidFill>
              </a:rPr>
              <a:t>Цель</a:t>
            </a:r>
            <a:r>
              <a:rPr lang="ru-RU" b="1" dirty="0" smtClean="0">
                <a:solidFill>
                  <a:srgbClr val="7030A0"/>
                </a:solidFill>
              </a:rPr>
              <a:t>: </a:t>
            </a:r>
            <a:r>
              <a:rPr lang="ru-RU" b="1" dirty="0" smtClean="0"/>
              <a:t>Формирование у детей раннего и дошкольного возраста эстетического отношения и художественно-творческих способностей в изобразительной </a:t>
            </a:r>
            <a:r>
              <a:rPr lang="ru-RU" b="1" dirty="0" smtClean="0"/>
              <a:t>деятельности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Парциальная программа «Формирование культуры безопасности у детей от 3 до 8 лет», автор Л.Л. Тимофеева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Цель: </a:t>
            </a:r>
            <a:r>
              <a:rPr lang="ru-RU" b="1" dirty="0" smtClean="0"/>
              <a:t>Формирование у дошкольников основ культуры безопасности, определяющих возможность полноценного развития различных форм личностной активности детей, их самостоятельности, творчества во всех видах детской деятельности, способность самостоятельно и безопасно действовать в повседневной жизни (в быту, на природе, на улице и т. д.), неординарных и опасных ситуациях, находить ответы на актуальные вопросы собственной безопасности.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3113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6045"/>
            <a:ext cx="10515600" cy="1414643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Дополнительный раздел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0" y="1690688"/>
            <a:ext cx="10515600" cy="4351338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</a:rPr>
              <a:t>        Дополнительный </a:t>
            </a:r>
            <a:r>
              <a:rPr lang="ru-RU" i="1" dirty="0" smtClean="0">
                <a:solidFill>
                  <a:srgbClr val="002060"/>
                </a:solidFill>
              </a:rPr>
              <a:t>раздел </a:t>
            </a:r>
            <a:r>
              <a:rPr lang="ru-RU" dirty="0" smtClean="0">
                <a:solidFill>
                  <a:srgbClr val="002060"/>
                </a:solidFill>
              </a:rPr>
              <a:t>представляет собой краткую </a:t>
            </a:r>
            <a:r>
              <a:rPr lang="ru-RU" dirty="0" smtClean="0">
                <a:solidFill>
                  <a:srgbClr val="002060"/>
                </a:solidFill>
              </a:rPr>
              <a:t>   презентацию </a:t>
            </a:r>
            <a:r>
              <a:rPr lang="ru-RU" dirty="0" smtClean="0">
                <a:solidFill>
                  <a:srgbClr val="002060"/>
                </a:solidFill>
              </a:rPr>
              <a:t>программы.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В соответствии с Федеральным законом «Об образовании в Российской Федерации» (статья 13) в Программе отсутствует информация, наносящая вред физическому или психическому здоровью воспитанников и противоречащая Российскому законодательству.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10000" r="91957">
                        <a14:foregroundMark x1="29457" y1="95176" x2="28804" y2="90353"/>
                        <a14:foregroundMark x1="27935" y1="91280" x2="22717" y2="93135"/>
                        <a14:foregroundMark x1="59239" y1="77365" x2="61087" y2="60111"/>
                        <a14:foregroundMark x1="78043" y1="84787" x2="70543" y2="55288"/>
                        <a14:foregroundMark x1="80761" y1="85714" x2="68261" y2="84972"/>
                        <a14:foregroundMark x1="57500" y1="37848" x2="59565" y2="25417"/>
                        <a14:foregroundMark x1="29130" y1="41187" x2="24565" y2="40445"/>
                        <a14:foregroundMark x1="22826" y1="37291" x2="24783" y2="39703"/>
                        <a14:foregroundMark x1="23587" y1="37848" x2="22174" y2="34879"/>
                        <a14:foregroundMark x1="39348" y1="35436" x2="43696" y2="25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480" y="4153853"/>
            <a:ext cx="4615612" cy="27041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28" y="1441868"/>
            <a:ext cx="1308655" cy="13775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9539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124</TotalTime>
  <Words>315</Words>
  <Application>Microsoft Office PowerPoint</Application>
  <PresentationFormat>Произвольный</PresentationFormat>
  <Paragraphs>21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Основная образовательная программа  МДОУ «Детский сад № 118» </vt:lpstr>
      <vt:lpstr>Слайд 2</vt:lpstr>
      <vt:lpstr>Разделы программы</vt:lpstr>
      <vt:lpstr>Целевой раздел</vt:lpstr>
      <vt:lpstr>Содержательный раздел</vt:lpstr>
      <vt:lpstr>Организационный раздел </vt:lpstr>
      <vt:lpstr>  </vt:lpstr>
      <vt:lpstr>Дополнительный раздел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Основная образовательная программа  МДОУ «Детский сад № 118»</dc:title>
  <dc:creator>HP</dc:creator>
  <cp:lastModifiedBy>пк</cp:lastModifiedBy>
  <cp:revision>14</cp:revision>
  <dcterms:created xsi:type="dcterms:W3CDTF">2023-08-31T10:55:07Z</dcterms:created>
  <dcterms:modified xsi:type="dcterms:W3CDTF">2023-12-26T11:28:00Z</dcterms:modified>
</cp:coreProperties>
</file>